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5" r:id="rId2"/>
    <p:sldId id="256" r:id="rId3"/>
    <p:sldId id="257" r:id="rId4"/>
    <p:sldId id="260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B1F3F-5478-45E3-94C1-FC1ECEC2DF9B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323F9-CA95-4415-B3B2-14578CD9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323F9-CA95-4415-B3B2-14578CD955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79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338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32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866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539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927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381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55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53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9738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61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739F-3DDA-42E4-B98E-0CBD00535AA1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CB84-96CB-4AEF-9915-5F1A0E88D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4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5" Type="http://schemas.openxmlformats.org/officeDocument/2006/relationships/image" Target="../media/image17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385OIv5rUAhVIVyYKHV9mBfgQjRwIBw&amp;url=http://www.abovetopsecret.com/forum/thread1096051/pg1&amp;psig=AFQjCNGnZxuprOx7NyhxHxcRw4BrzjeDRg&amp;ust=1496332337614997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295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sets.inhabitat.com/wp-content/blogs.dir/1/files/2011/06/Sun-Rain-Wind-Powe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Mundaneness Of Nature (vv. 5-8)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Sun goes east to west/Wind north to south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 follows its course, then starts again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Repeated over and over and over and over and…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Vs. 8: The human experience is just as dull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dn.syg.ma/attachments/aae89f16b1c565fc4c3f38315b804667b85dc700/store/limit/640/1600/3e1df7ad50bce3b301fcf4a205ab78062a490d58b06557a41ff67b380c8f/fi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7838"/>
            <a:ext cx="7924800" cy="552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22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Past (vv. 9-11)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The only thing we learn from history is that we learn nothing from history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1695925"/>
            <a:ext cx="320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Will this ever change??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2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148158">
            <a:off x="1304661" y="3773965"/>
            <a:ext cx="32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Who was your great </a:t>
            </a:r>
            <a:r>
              <a:rPr lang="en-US" sz="2400" dirty="0" err="1">
                <a:latin typeface="MV Boli" panose="02000500030200090000" pitchFamily="2" charset="0"/>
                <a:cs typeface="MV Boli" panose="02000500030200090000" pitchFamily="2" charset="0"/>
              </a:rPr>
              <a:t>great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grandfather?</a:t>
            </a:r>
          </a:p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- What was his 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life’s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dream?</a:t>
            </a:r>
            <a:endParaRPr 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31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ivius.org/a/turkey/van/van_X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" y="0"/>
            <a:ext cx="9141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86600" cy="1143000"/>
          </a:xfr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txBody>
          <a:bodyPr/>
          <a:lstStyle/>
          <a:p>
            <a:r>
              <a:rPr lang="en-US" dirty="0" smtClean="0"/>
              <a:t>Royal Inscription (vv. 12-18)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2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ivius.org/a/turkey/van/van_XV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" y="0"/>
            <a:ext cx="9141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Inscription (vv. 12-18)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Self-Presentation: </a:t>
            </a:r>
            <a:r>
              <a:rPr lang="en-US" dirty="0" smtClean="0"/>
              <a:t>King over Israel in Jerusalem</a:t>
            </a:r>
          </a:p>
          <a:p>
            <a:r>
              <a:rPr lang="en-US" b="1" dirty="0" smtClean="0"/>
              <a:t>Exploits: </a:t>
            </a:r>
            <a:r>
              <a:rPr lang="en-US" dirty="0" smtClean="0"/>
              <a:t>Seen everything under the sun</a:t>
            </a:r>
          </a:p>
          <a:p>
            <a:r>
              <a:rPr lang="en-US" b="1" dirty="0" smtClean="0"/>
              <a:t>Boast: </a:t>
            </a:r>
            <a:r>
              <a:rPr lang="en-US" dirty="0" smtClean="0"/>
              <a:t>Acquired great wisdom</a:t>
            </a:r>
          </a:p>
          <a:p>
            <a:r>
              <a:rPr lang="en-US" b="1" dirty="0" smtClean="0"/>
              <a:t>Comparison with Predecessors: </a:t>
            </a:r>
            <a:r>
              <a:rPr lang="en-US" dirty="0" smtClean="0"/>
              <a:t>Surpassed</a:t>
            </a:r>
          </a:p>
          <a:p>
            <a:r>
              <a:rPr lang="en-US" b="1" dirty="0" smtClean="0"/>
              <a:t>Conclusions:</a:t>
            </a:r>
          </a:p>
          <a:p>
            <a:pPr lvl="1"/>
            <a:r>
              <a:rPr lang="en-US" dirty="0" smtClean="0"/>
              <a:t>All is vanity and striving after the wind</a:t>
            </a:r>
          </a:p>
          <a:p>
            <a:pPr lvl="1"/>
            <a:r>
              <a:rPr lang="en-US" dirty="0" smtClean="0"/>
              <a:t>Cannot change what God has done</a:t>
            </a:r>
          </a:p>
          <a:p>
            <a:pPr lvl="1"/>
            <a:r>
              <a:rPr lang="en-US" dirty="0" smtClean="0"/>
              <a:t>Wisdom and knowledge bring vexation and sorrow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11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dstate.com/uploads/2015/02/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Experiment Begins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2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dstate.com/uploads/2015/02/stor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Pursuit of Pleasure (2:1-3)</a:t>
            </a:r>
          </a:p>
          <a:p>
            <a:r>
              <a:rPr lang="en-US" dirty="0" smtClean="0"/>
              <a:t>Pursuit of Paradise (4-6)</a:t>
            </a:r>
          </a:p>
          <a:p>
            <a:r>
              <a:rPr lang="en-US" dirty="0" smtClean="0"/>
              <a:t>Possessions (7-8a)</a:t>
            </a:r>
          </a:p>
          <a:p>
            <a:r>
              <a:rPr lang="en-US" dirty="0" smtClean="0"/>
              <a:t>Sexual Pleasures (8b)</a:t>
            </a:r>
          </a:p>
          <a:p>
            <a:r>
              <a:rPr lang="en-US" dirty="0" smtClean="0"/>
              <a:t>Hedonism (9-10)</a:t>
            </a:r>
          </a:p>
          <a:p>
            <a:r>
              <a:rPr lang="en-US" dirty="0" smtClean="0"/>
              <a:t>Result (11)</a:t>
            </a:r>
          </a:p>
        </p:txBody>
      </p:sp>
      <p:pic>
        <p:nvPicPr>
          <p:cNvPr id="2050" name="Picture 2" descr="https://www.colourbox.com/preview/8157583-school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1824">
            <a:off x="4106425" y="2238855"/>
            <a:ext cx="5257238" cy="36800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705356">
            <a:off x="5292812" y="2426589"/>
            <a:ext cx="2884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“Pleasure’s advertising agency is better than its manufacturing department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”	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Kidner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Wisdom is Good, but… (2:12-14)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 one can outdo “the king”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Gives positive view of wisdom</a:t>
            </a:r>
          </a:p>
        </p:txBody>
      </p:sp>
      <p:pic>
        <p:nvPicPr>
          <p:cNvPr id="1026" name="Picture 2" descr="http://bustedhalo.com/wp/wp-content/uploads/2012/09/wisdom-lar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3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1.staticflickr.com/5/4151/5105974213_a441ab581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Wisdom is Good, but… (</a:t>
            </a:r>
            <a:r>
              <a:rPr lang="en-US" dirty="0" smtClean="0">
                <a:solidFill>
                  <a:schemeClr val="bg1"/>
                </a:solidFill>
              </a:rPr>
              <a:t>2:15-17)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Death is the “equalizer”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Death negates wisdom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Legacy will be forgotten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Note preacher’s view of death (17)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5410200" cy="20928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lvl="2"/>
            <a:r>
              <a:rPr lang="en-US" sz="2800" dirty="0">
                <a:solidFill>
                  <a:schemeClr val="bg1"/>
                </a:solidFill>
              </a:rPr>
              <a:t>“If one fate comes to all, and that fate is extinction, it robs every man of his dignity and every project of its point” </a:t>
            </a:r>
            <a:r>
              <a:rPr lang="en-US" sz="2400" dirty="0">
                <a:solidFill>
                  <a:schemeClr val="bg1"/>
                </a:solidFill>
              </a:rPr>
              <a:t>– Derek </a:t>
            </a:r>
            <a:r>
              <a:rPr lang="en-US" sz="2400" dirty="0" err="1">
                <a:solidFill>
                  <a:schemeClr val="bg1"/>
                </a:solidFill>
              </a:rPr>
              <a:t>Kidner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73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-28575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daddu.net/wp-content/uploads/2009/09/forgott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75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Wisdom is Good, but… (</a:t>
            </a:r>
            <a:r>
              <a:rPr lang="en-US" dirty="0" smtClean="0">
                <a:solidFill>
                  <a:schemeClr val="bg1"/>
                </a:solidFill>
              </a:rPr>
              <a:t>2:18-23)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 lasting legacy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Everything goes to someone else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idea how hard earned money will be used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Shows limitation of wisdom (vs. 19)</a:t>
            </a:r>
          </a:p>
          <a:p>
            <a:pPr lvl="5"/>
            <a:r>
              <a:rPr lang="en-US" sz="2400" dirty="0" smtClean="0">
                <a:solidFill>
                  <a:schemeClr val="bg1"/>
                </a:solidFill>
              </a:rPr>
              <a:t>Despair (vs. 21)</a:t>
            </a:r>
          </a:p>
          <a:p>
            <a:pPr lvl="5"/>
            <a:r>
              <a:rPr lang="en-US" sz="2400" dirty="0" smtClean="0">
                <a:solidFill>
                  <a:schemeClr val="bg1"/>
                </a:solidFill>
              </a:rPr>
              <a:t>No legacy (vv. 22-23)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triplecrownleadership.com/assets/Lega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89982" l="2001" r="9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931">
            <a:off x="5740816" y="4110037"/>
            <a:ext cx="30344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3.ftcdn.net/jpg/00/53/89/56/240_F_53895616_5ALjbzQmo2bxCQQ0lywv8iGoRByIOhCK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33" r="95556">
                        <a14:foregroundMark x1="5000" y1="43333" x2="15556" y2="60000"/>
                        <a14:backgroundMark x1="5000" y1="45833" x2="13889" y2="5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16" y="5095336"/>
            <a:ext cx="2415396" cy="16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283701">
            <a:off x="6339891" y="5826701"/>
            <a:ext cx="146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25¢ (obo)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414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dking.co.uk/project/site/images/con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52825"/>
            <a:ext cx="3333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First Preliminary Conclusion (2:24-26)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Enjoy what you have while you have it</a:t>
            </a:r>
          </a:p>
          <a:p>
            <a:pPr lvl="1"/>
            <a:r>
              <a:rPr lang="en-US" sz="2600" dirty="0" smtClean="0"/>
              <a:t>“Toil that is tyrannical could have brought a joyful gift”</a:t>
            </a:r>
          </a:p>
          <a:p>
            <a:pPr lvl="1"/>
            <a:r>
              <a:rPr lang="en-US" dirty="0" smtClean="0"/>
              <a:t>God is the one who decides</a:t>
            </a:r>
          </a:p>
          <a:p>
            <a:pPr lvl="2"/>
            <a:r>
              <a:rPr lang="en-US" dirty="0" smtClean="0"/>
              <a:t>No escape from “hamster wheel”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03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8458200" cy="127444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Ecclesiastes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www.messenger-news.com/wp-content/uploads/2015/02/doomsdaycloc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1219200"/>
            <a:ext cx="7259637" cy="42595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4776158" y="5791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College View Church of Christ VBS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June, 2017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Class One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0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8458200" cy="127444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Ecclesiastes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www.messenger-news.com/wp-content/uploads/2015/02/doomsdaycloc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1219200"/>
            <a:ext cx="7259637" cy="42595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4776158" y="5791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College View Church of Christ VBS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June, 2017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Class Two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47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Poem of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ailylifeverse.com/posts/images/2015/02/ecclesiastes-3-1.jpg?s=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2209800"/>
            <a:ext cx="6791325" cy="3395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28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Poem of Life </a:t>
            </a:r>
            <a:endParaRPr lang="en-US" dirty="0"/>
          </a:p>
        </p:txBody>
      </p:sp>
      <p:pic>
        <p:nvPicPr>
          <p:cNvPr id="1026" name="Picture 2" descr="http://www.dailylifeverse.com/posts/images/2015/02/ecclesiastes-3-1.jpg?s=ful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2209800"/>
            <a:ext cx="6791325" cy="3395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93231"/>
            <a:ext cx="8229600" cy="1828800"/>
          </a:xfrm>
        </p:spPr>
        <p:txBody>
          <a:bodyPr/>
          <a:lstStyle/>
          <a:p>
            <a:r>
              <a:rPr lang="en-US" dirty="0" smtClean="0"/>
              <a:t>Fourteen pairings – showing beginning/end</a:t>
            </a:r>
          </a:p>
          <a:p>
            <a:r>
              <a:rPr lang="en-US" dirty="0" smtClean="0"/>
              <a:t>Main idea: Completion</a:t>
            </a:r>
          </a:p>
          <a:p>
            <a:r>
              <a:rPr lang="en-US" dirty="0" smtClean="0"/>
              <a:t>Life is a “closed-circuit”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41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Poem of Life </a:t>
            </a:r>
            <a:endParaRPr lang="en-US" dirty="0"/>
          </a:p>
        </p:txBody>
      </p:sp>
      <p:pic>
        <p:nvPicPr>
          <p:cNvPr id="1026" name="Picture 2" descr="http://www.dailylifeverse.com/posts/images/2015/02/ecclesiastes-3-1.jpg?s=ful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2209800"/>
            <a:ext cx="6791325" cy="3395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Reflections on the Poem: (vv. 9-11)</a:t>
            </a:r>
          </a:p>
          <a:p>
            <a:pPr lvl="1"/>
            <a:r>
              <a:rPr lang="en-US" dirty="0" smtClean="0"/>
              <a:t>What is to be gained? (vs. 9)</a:t>
            </a:r>
          </a:p>
          <a:p>
            <a:pPr lvl="1"/>
            <a:r>
              <a:rPr lang="en-US" dirty="0" smtClean="0"/>
              <a:t>Frustration</a:t>
            </a:r>
          </a:p>
          <a:p>
            <a:pPr lvl="2"/>
            <a:r>
              <a:rPr lang="en-US" dirty="0" smtClean="0"/>
              <a:t>Eternity in the heart, but finite mind</a:t>
            </a:r>
          </a:p>
          <a:p>
            <a:pPr lvl="2"/>
            <a:r>
              <a:rPr lang="en-US" dirty="0" smtClean="0"/>
              <a:t>“Bound by time, but wired for eternity” – Estes</a:t>
            </a:r>
          </a:p>
          <a:p>
            <a:pPr lvl="2"/>
            <a:r>
              <a:rPr lang="en-US" dirty="0" smtClean="0"/>
              <a:t>Man has vainly sought to fill void “under the sun”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Poem of Life </a:t>
            </a:r>
            <a:endParaRPr lang="en-US" dirty="0"/>
          </a:p>
        </p:txBody>
      </p:sp>
      <p:pic>
        <p:nvPicPr>
          <p:cNvPr id="1026" name="Picture 2" descr="http://www.dailylifeverse.com/posts/images/2015/02/ecclesiastes-3-1.jpg?s=ful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2209800"/>
            <a:ext cx="6791325" cy="3395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 (vv. 12-15)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the day-to-day outcomes</a:t>
            </a:r>
          </a:p>
          <a:p>
            <a:pPr lvl="2"/>
            <a:r>
              <a:rPr lang="en-US" dirty="0" smtClean="0"/>
              <a:t>Still, this is a gift from God</a:t>
            </a:r>
          </a:p>
          <a:p>
            <a:pPr lvl="3"/>
            <a:r>
              <a:rPr lang="en-US" sz="2400" dirty="0" smtClean="0"/>
              <a:t>Another picture of “recycled” history (vv. 14-15)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666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On Injustice (3:16-18)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seat of justice occupied by injustice</a:t>
            </a:r>
          </a:p>
          <a:p>
            <a:pPr lvl="1"/>
            <a:r>
              <a:rPr lang="en-US" dirty="0" smtClean="0"/>
              <a:t>God is ultimate judge…</a:t>
            </a:r>
          </a:p>
          <a:p>
            <a:pPr lvl="2"/>
            <a:r>
              <a:rPr lang="en-US" dirty="0" smtClean="0"/>
              <a:t>Yet justice is not found under the sun</a:t>
            </a:r>
          </a:p>
          <a:p>
            <a:pPr lvl="1"/>
            <a:r>
              <a:rPr lang="en-US" dirty="0" smtClean="0"/>
              <a:t>Justice can appear…beastly (vs. 18)</a:t>
            </a:r>
            <a:endParaRPr lang="en-US" dirty="0"/>
          </a:p>
        </p:txBody>
      </p:sp>
      <p:pic>
        <p:nvPicPr>
          <p:cNvPr id="2050" name="Picture 2" descr="http://www.draconicmagazine.com/sites/default/files/images/shackl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16386"/>
            <a:ext cx="3644900" cy="22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Reflections On Death (19-22)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And speaking of beasts…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 and beast have same kind of death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Appear to share same fate…oblivion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Thus, enjoy the present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Best that can be done                                                       under the circumstances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beforeitsnews.com/mediadrop/uploads/2014/19/e071d09e227cd4fa28fe6ec2093bd76665254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169">
            <a:off x="4868984" y="3857221"/>
            <a:ext cx="3844573" cy="2558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4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Oppression (4:1-3)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youthvoices.net/sites/default/files/image/55420/apr/op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8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youthvoices.net/sites/default/files/image/55420/apr/oppressio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Oppression (4:1-3)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Oppression exists; nothing can be done</a:t>
            </a:r>
          </a:p>
          <a:p>
            <a:pPr lvl="1"/>
            <a:r>
              <a:rPr lang="en-US" dirty="0" smtClean="0"/>
              <a:t>No hope or consolation for the oppressed</a:t>
            </a:r>
          </a:p>
          <a:p>
            <a:r>
              <a:rPr lang="en-US" dirty="0" smtClean="0"/>
              <a:t>Writer abhors what he sees</a:t>
            </a:r>
          </a:p>
          <a:p>
            <a:pPr lvl="1"/>
            <a:r>
              <a:rPr lang="en-US" dirty="0" smtClean="0"/>
              <a:t>Better to be dead (the anesthesia for sufferers)</a:t>
            </a:r>
          </a:p>
          <a:p>
            <a:pPr lvl="1"/>
            <a:r>
              <a:rPr lang="en-US" dirty="0" smtClean="0"/>
              <a:t>Better yet to have never been born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29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Problems With Work (4-6)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Jealousy is sole motivation for some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Laziness is no better; leads to “self-cannibalization”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Middle ground: enjoy what is gained in peace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http://pad3.whstatic.com/images/thumb/b/b9/Overcome-Envy-Step-1-Version-4.jpg/aid730842-v4-728px-Overcome-Envy-Step-1-Versio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s://lazymansguide.files.wordpress.com/2010/02/j0341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405">
            <a:off x="4904134" y="3720890"/>
            <a:ext cx="3545165" cy="2673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2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://www.messenger-news.com/wp-content/uploads/2015/02/doomsdayclock.jpg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28599"/>
            <a:ext cx="8991600" cy="63912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 Is Ecclesiastes Challenging To Understand?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A Poet</a:t>
            </a:r>
          </a:p>
          <a:p>
            <a:r>
              <a:rPr lang="en-US" dirty="0" smtClean="0"/>
              <a:t>Written By A Philosopher</a:t>
            </a:r>
          </a:p>
          <a:p>
            <a:r>
              <a:rPr lang="en-US" u="sng" dirty="0" smtClean="0"/>
              <a:t>Appears</a:t>
            </a:r>
            <a:r>
              <a:rPr lang="en-US" dirty="0" smtClean="0"/>
              <a:t> To Present A Negative View Of Life</a:t>
            </a:r>
          </a:p>
          <a:p>
            <a:r>
              <a:rPr lang="en-US" dirty="0" smtClean="0"/>
              <a:t>Shallow Understanding Indicts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14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Rich and Lonely (7-8)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“Meaningless theme” continues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Man consumed by wealth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one with whom to share it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heir to enjoy it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Labor is vanity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AutoShape 2" descr="Image result for ebenezer scroo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477963"/>
            <a:ext cx="54864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benezer scroo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-1325563"/>
            <a:ext cx="54864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files.abovetopsecret.com/files/img/xr5666c7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31" y="3810000"/>
            <a:ext cx="4402667" cy="2476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569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Companionship (9-12)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Contrasts with the lonely miser</a:t>
            </a:r>
          </a:p>
          <a:p>
            <a:pPr lvl="1"/>
            <a:r>
              <a:rPr lang="en-US" dirty="0" smtClean="0"/>
              <a:t>Is the writer a lonely old man?</a:t>
            </a:r>
          </a:p>
          <a:p>
            <a:r>
              <a:rPr lang="en-US" dirty="0" smtClean="0"/>
              <a:t>Companionship provides…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5122" name="Picture 2" descr="http://content-img.experienceproject.com/1351719647Tvp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61504"/>
            <a:ext cx="3952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91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Nothing is Permanent (13-16)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badlydrawncomics.files.wordpress.com/2012/01/lonely-k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22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badlydrawncomics.files.wordpress.com/2012/01/lonely-king.jpe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Nothing is Permanent (13-16)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old king won’t take advice</a:t>
            </a:r>
          </a:p>
          <a:p>
            <a:pPr lvl="1"/>
            <a:r>
              <a:rPr lang="en-US" dirty="0" smtClean="0"/>
              <a:t>Replaced by a poor youth</a:t>
            </a:r>
          </a:p>
          <a:p>
            <a:r>
              <a:rPr lang="en-US" dirty="0" smtClean="0"/>
              <a:t>Poor youth replaced by another</a:t>
            </a:r>
          </a:p>
          <a:p>
            <a:pPr lvl="1"/>
            <a:r>
              <a:rPr lang="en-US" dirty="0" smtClean="0"/>
              <a:t>His “supporters” now support someone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mudflats.net/wp-content/uploads/2014/03/lady-liberty-scales-of-justice-h-100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Biblical Balance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9307"/>
            <a:ext cx="8762999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Proverbs</a:t>
            </a:r>
            <a:r>
              <a:rPr lang="en-US" dirty="0" smtClean="0"/>
              <a:t>: </a:t>
            </a:r>
            <a:r>
              <a:rPr lang="en-US" dirty="0"/>
              <a:t>W</a:t>
            </a:r>
            <a:r>
              <a:rPr lang="en-US" dirty="0" smtClean="0"/>
              <a:t>isdom is essential for a good life</a:t>
            </a:r>
          </a:p>
          <a:p>
            <a:pPr marL="457200" lvl="1" indent="0">
              <a:buNone/>
            </a:pPr>
            <a:endParaRPr lang="en-US" sz="100" dirty="0" smtClean="0"/>
          </a:p>
          <a:p>
            <a:r>
              <a:rPr lang="en-US" b="1" dirty="0" smtClean="0"/>
              <a:t>Job:</a:t>
            </a:r>
            <a:r>
              <a:rPr lang="en-US" dirty="0" smtClean="0"/>
              <a:t> Eliminates </a:t>
            </a:r>
            <a:r>
              <a:rPr lang="en-US" dirty="0"/>
              <a:t>c</a:t>
            </a:r>
            <a:r>
              <a:rPr lang="en-US" dirty="0" smtClean="0"/>
              <a:t>oncept of “retribution theology”</a:t>
            </a:r>
          </a:p>
          <a:p>
            <a:r>
              <a:rPr lang="en-US" b="1" dirty="0" smtClean="0"/>
              <a:t>Ecclesiastes</a:t>
            </a:r>
            <a:r>
              <a:rPr lang="en-US" dirty="0" smtClean="0"/>
              <a:t>: </a:t>
            </a:r>
            <a:r>
              <a:rPr lang="en-US" dirty="0"/>
              <a:t>W</a:t>
            </a:r>
            <a:r>
              <a:rPr lang="en-US" dirty="0" smtClean="0"/>
              <a:t>isdom is not found </a:t>
            </a:r>
            <a:r>
              <a:rPr lang="en-US" dirty="0"/>
              <a:t>under the sun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29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ildachak.files.wordpress.com/2013/03/lattice-frame-structur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3091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667000"/>
            <a:ext cx="8229600" cy="1981200"/>
          </a:xfrm>
        </p:spPr>
        <p:txBody>
          <a:bodyPr/>
          <a:lstStyle/>
          <a:p>
            <a:r>
              <a:rPr lang="en-US" dirty="0" smtClean="0"/>
              <a:t>Prologue: 1:1-11	Creates Setting/Mood</a:t>
            </a:r>
          </a:p>
          <a:p>
            <a:r>
              <a:rPr lang="en-US" dirty="0" smtClean="0"/>
              <a:t>Body: 1:12-12:8	“The Preacher’s” Journey</a:t>
            </a:r>
          </a:p>
          <a:p>
            <a:r>
              <a:rPr lang="en-US" dirty="0" smtClean="0"/>
              <a:t>Epilogue: 12:9-14	Application</a:t>
            </a:r>
          </a:p>
        </p:txBody>
      </p:sp>
    </p:spTree>
    <p:extLst>
      <p:ext uri="{BB962C8B-B14F-4D97-AF65-F5344CB8AC3E}">
        <p14:creationId xmlns:p14="http://schemas.microsoft.com/office/powerpoint/2010/main" val="1862193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1.squarespace.com/static/52ff6ec4e4b0aca487c80c52/t/5330410ae4b0fcd40d97f2c6/1395671312652/Stipula_fountain_pen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Solomon Is Author…</a:t>
            </a:r>
          </a:p>
          <a:p>
            <a:pPr lvl="1"/>
            <a:r>
              <a:rPr lang="en-US" dirty="0" smtClean="0"/>
              <a:t>Ecclesiastes is post-historic work</a:t>
            </a:r>
          </a:p>
          <a:p>
            <a:r>
              <a:rPr lang="en-US" dirty="0" smtClean="0"/>
              <a:t>If Another Is Author…</a:t>
            </a:r>
          </a:p>
          <a:p>
            <a:pPr lvl="1"/>
            <a:r>
              <a:rPr lang="en-US" dirty="0" smtClean="0"/>
              <a:t>“The Preacher” is a Solomon-</a:t>
            </a:r>
            <a:r>
              <a:rPr lang="en-US" dirty="0" err="1" smtClean="0"/>
              <a:t>esque</a:t>
            </a:r>
            <a:r>
              <a:rPr lang="en-US" dirty="0" smtClean="0"/>
              <a:t> figure</a:t>
            </a:r>
          </a:p>
          <a:p>
            <a:pPr lvl="1"/>
            <a:r>
              <a:rPr lang="en-US" dirty="0" smtClean="0"/>
              <a:t>If Solomon can’t find the answers, who can?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6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kevinwilkening.files.wordpress.com/2013/08/ecclesiastes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581525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5181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Meaning of Vanity: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Meaninglessness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Vanity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vanities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says the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Preacher, </a:t>
            </a:r>
            <a:r>
              <a:rPr lang="en-US" dirty="0" smtClean="0">
                <a:solidFill>
                  <a:srgbClr val="FFFF00"/>
                </a:solidFill>
              </a:rPr>
              <a:t>vanity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vanities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! All is </a:t>
            </a:r>
            <a:r>
              <a:rPr lang="en-US" dirty="0">
                <a:solidFill>
                  <a:srgbClr val="FFFF00"/>
                </a:solidFill>
              </a:rPr>
              <a:t>vanity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(1:2)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Vanity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vanities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says the Preacher; all is </a:t>
            </a:r>
            <a:r>
              <a:rPr lang="en-US" dirty="0">
                <a:solidFill>
                  <a:srgbClr val="FFFF00"/>
                </a:solidFill>
              </a:rPr>
              <a:t>vanity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(12:8)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7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hernandez-vilches.com/wp-content/uploads/2015/01/Fotolia_61356918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Profit Is There?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ristianitytoday.com/images/67482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47" y="0"/>
            <a:ext cx="9583947" cy="68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Happens To Each Generation? (vs. 4)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876800" cy="4525963"/>
          </a:xfrm>
          <a:solidFill>
            <a:schemeClr val="bg1">
              <a:lumMod val="5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“What is more vain than vanity: that the earth, which was made for humans, stays – but humans themselves, the lords of the earth, suddenly dissolve into the dust”					-- Jerome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86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936</Words>
  <Application>Microsoft Macintosh PowerPoint</Application>
  <PresentationFormat>On-screen Show (4:3)</PresentationFormat>
  <Paragraphs>147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MV Boli</vt:lpstr>
      <vt:lpstr>Arial</vt:lpstr>
      <vt:lpstr>Office Theme</vt:lpstr>
      <vt:lpstr>PowerPoint Presentation</vt:lpstr>
      <vt:lpstr>PowerPoint Presentation</vt:lpstr>
      <vt:lpstr>Why Is Ecclesiastes Challenging To Understand?</vt:lpstr>
      <vt:lpstr>Biblical Balance Of Wisdom</vt:lpstr>
      <vt:lpstr>Structure Of The Book</vt:lpstr>
      <vt:lpstr>Authorship…</vt:lpstr>
      <vt:lpstr>Meaning of Vanity:</vt:lpstr>
      <vt:lpstr>What Profit Is There?</vt:lpstr>
      <vt:lpstr>What Happens To Each Generation? (vs. 4)</vt:lpstr>
      <vt:lpstr>The Mundaneness Of Nature (vv. 5-8)</vt:lpstr>
      <vt:lpstr>The Past (vv. 9-11)</vt:lpstr>
      <vt:lpstr>Royal Inscription (vv. 12-18)</vt:lpstr>
      <vt:lpstr>Royal Inscription (vv. 12-18)</vt:lpstr>
      <vt:lpstr>The Experiment Begins</vt:lpstr>
      <vt:lpstr>The Experiment Begins</vt:lpstr>
      <vt:lpstr>Wisdom is Good, but… (2:12-14)</vt:lpstr>
      <vt:lpstr>Wisdom is Good, but… (2:15-17)</vt:lpstr>
      <vt:lpstr>Wisdom is Good, but… (2:18-23)</vt:lpstr>
      <vt:lpstr>First Preliminary Conclusion (2:24-26)</vt:lpstr>
      <vt:lpstr>PowerPoint Presentation</vt:lpstr>
      <vt:lpstr>The Poem of Life </vt:lpstr>
      <vt:lpstr>The Poem of Life </vt:lpstr>
      <vt:lpstr>The Poem of Life </vt:lpstr>
      <vt:lpstr>The Poem of Life </vt:lpstr>
      <vt:lpstr>Reflections On Injustice (3:16-18)</vt:lpstr>
      <vt:lpstr>Reflections On Death (19-22)</vt:lpstr>
      <vt:lpstr>Oppression (4:1-3)</vt:lpstr>
      <vt:lpstr>Oppression (4:1-3)</vt:lpstr>
      <vt:lpstr>Problems With Work (4-6)</vt:lpstr>
      <vt:lpstr>Rich and Lonely (7-8)</vt:lpstr>
      <vt:lpstr>Companionship (9-12)</vt:lpstr>
      <vt:lpstr>Nothing is Permanent (13-16)</vt:lpstr>
      <vt:lpstr>Nothing is Permanent (13-16)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</dc:creator>
  <cp:lastModifiedBy>Shane Banks</cp:lastModifiedBy>
  <cp:revision>23</cp:revision>
  <dcterms:created xsi:type="dcterms:W3CDTF">2015-03-20T16:31:17Z</dcterms:created>
  <dcterms:modified xsi:type="dcterms:W3CDTF">2017-06-05T14:23:20Z</dcterms:modified>
</cp:coreProperties>
</file>