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7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FD79B3C-B270-4E52-A2C9-A1BA0D8C258A}" type="datetimeFigureOut">
              <a:rPr lang="en-US" smtClean="0"/>
              <a:t>6/6/17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731B44B-970E-4C20-853A-E0C2B671A763}" type="slidenum">
              <a:rPr lang="en-US" smtClean="0"/>
              <a:t>‹#›</a:t>
            </a:fld>
            <a:endParaRPr lang="en-US"/>
          </a:p>
        </p:txBody>
      </p:sp>
    </p:spTree>
    <p:extLst>
      <p:ext uri="{BB962C8B-B14F-4D97-AF65-F5344CB8AC3E}">
        <p14:creationId xmlns:p14="http://schemas.microsoft.com/office/powerpoint/2010/main" val="21944607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4A739F-3DDA-42E4-B98E-0CBD00535AA1}"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345651792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A739F-3DDA-42E4-B98E-0CBD00535AA1}"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3411633891"/>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A739F-3DDA-42E4-B98E-0CBD00535AA1}"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35204327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A739F-3DDA-42E4-B98E-0CBD00535AA1}"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112209866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4A739F-3DDA-42E4-B98E-0CBD00535AA1}"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210370539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4A739F-3DDA-42E4-B98E-0CBD00535AA1}" type="datetimeFigureOut">
              <a:rPr lang="en-US" smtClean="0"/>
              <a:t>6/6/17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64907927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4A739F-3DDA-42E4-B98E-0CBD00535AA1}" type="datetimeFigureOut">
              <a:rPr lang="en-US" smtClean="0"/>
              <a:t>6/6/17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247471381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4A739F-3DDA-42E4-B98E-0CBD00535AA1}" type="datetimeFigureOut">
              <a:rPr lang="en-US" smtClean="0"/>
              <a:t>6/6/17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312431553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A739F-3DDA-42E4-B98E-0CBD00535AA1}" type="datetimeFigureOut">
              <a:rPr lang="en-US" smtClean="0"/>
              <a:t>6/6/17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268601536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A739F-3DDA-42E4-B98E-0CBD00535AA1}" type="datetimeFigureOut">
              <a:rPr lang="en-US" smtClean="0"/>
              <a:t>6/6/17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213769738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4A739F-3DDA-42E4-B98E-0CBD00535AA1}" type="datetimeFigureOut">
              <a:rPr lang="en-US" smtClean="0"/>
              <a:t>6/6/17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4CB84-96CB-4AEF-9915-5F1A0E88D7E8}" type="slidenum">
              <a:rPr lang="en-US" smtClean="0"/>
              <a:t>‹#›</a:t>
            </a:fld>
            <a:endParaRPr lang="en-US"/>
          </a:p>
        </p:txBody>
      </p:sp>
    </p:spTree>
    <p:extLst>
      <p:ext uri="{BB962C8B-B14F-4D97-AF65-F5344CB8AC3E}">
        <p14:creationId xmlns:p14="http://schemas.microsoft.com/office/powerpoint/2010/main" val="157008610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A739F-3DDA-42E4-B98E-0CBD00535AA1}" type="datetimeFigureOut">
              <a:rPr lang="en-US" smtClean="0"/>
              <a:t>6/6/17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4CB84-96CB-4AEF-9915-5F1A0E88D7E8}" type="slidenum">
              <a:rPr lang="en-US" smtClean="0"/>
              <a:t>‹#›</a:t>
            </a:fld>
            <a:endParaRPr lang="en-US"/>
          </a:p>
        </p:txBody>
      </p:sp>
    </p:spTree>
    <p:extLst>
      <p:ext uri="{BB962C8B-B14F-4D97-AF65-F5344CB8AC3E}">
        <p14:creationId xmlns:p14="http://schemas.microsoft.com/office/powerpoint/2010/main" val="3272943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3400" y="457200"/>
            <a:ext cx="533400" cy="276999"/>
          </a:xfrm>
          <a:prstGeom prst="rect">
            <a:avLst/>
          </a:prstGeom>
          <a:noFill/>
        </p:spPr>
        <p:txBody>
          <a:bodyPr wrap="square" rtlCol="0">
            <a:spAutoFit/>
          </a:bodyPr>
          <a:lstStyle/>
          <a:p>
            <a:r>
              <a:rPr lang="en-US" sz="1200" dirty="0" smtClean="0">
                <a:solidFill>
                  <a:schemeClr val="bg1"/>
                </a:solidFill>
              </a:rPr>
              <a:t>o</a:t>
            </a:r>
            <a:endParaRPr lang="en-US" sz="1200" dirty="0">
              <a:solidFill>
                <a:schemeClr val="bg1"/>
              </a:solidFill>
            </a:endParaRPr>
          </a:p>
        </p:txBody>
      </p:sp>
    </p:spTree>
    <p:extLst>
      <p:ext uri="{BB962C8B-B14F-4D97-AF65-F5344CB8AC3E}">
        <p14:creationId xmlns:p14="http://schemas.microsoft.com/office/powerpoint/2010/main" val="205741981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28600"/>
            <a:ext cx="8229600" cy="1143000"/>
          </a:xfrm>
        </p:spPr>
        <p:txBody>
          <a:bodyPr/>
          <a:lstStyle/>
          <a:p>
            <a:pPr algn="l"/>
            <a:r>
              <a:rPr lang="en-US" dirty="0" smtClean="0">
                <a:solidFill>
                  <a:schemeClr val="bg1">
                    <a:lumMod val="95000"/>
                  </a:schemeClr>
                </a:solidFill>
              </a:rPr>
              <a:t>God Has the Answers…(6:10-12)</a:t>
            </a:r>
            <a:endParaRPr lang="en-US" dirty="0">
              <a:solidFill>
                <a:schemeClr val="bg1">
                  <a:lumMod val="95000"/>
                </a:schemeClr>
              </a:solidFill>
            </a:endParaRPr>
          </a:p>
        </p:txBody>
      </p:sp>
      <p:sp>
        <p:nvSpPr>
          <p:cNvPr id="3" name="Content Placeholder 2"/>
          <p:cNvSpPr>
            <a:spLocks noGrp="1"/>
          </p:cNvSpPr>
          <p:nvPr>
            <p:ph idx="1"/>
          </p:nvPr>
        </p:nvSpPr>
        <p:spPr>
          <a:xfrm>
            <a:off x="457200" y="1371600"/>
            <a:ext cx="8229600" cy="4525963"/>
          </a:xfrm>
        </p:spPr>
        <p:txBody>
          <a:bodyPr/>
          <a:lstStyle/>
          <a:p>
            <a:r>
              <a:rPr lang="en-US" dirty="0" smtClean="0">
                <a:solidFill>
                  <a:schemeClr val="bg1">
                    <a:lumMod val="95000"/>
                  </a:schemeClr>
                </a:solidFill>
              </a:rPr>
              <a:t>Each question’s answer is God</a:t>
            </a:r>
            <a:endParaRPr lang="en-US" dirty="0">
              <a:solidFill>
                <a:schemeClr val="bg1">
                  <a:lumMod val="95000"/>
                </a:schemeClr>
              </a:solidFill>
            </a:endParaRPr>
          </a:p>
        </p:txBody>
      </p:sp>
      <p:sp>
        <p:nvSpPr>
          <p:cNvPr id="4" name="TextBox 3"/>
          <p:cNvSpPr txBox="1"/>
          <p:nvPr/>
        </p:nvSpPr>
        <p:spPr>
          <a:xfrm>
            <a:off x="874144" y="2209800"/>
            <a:ext cx="7162800" cy="3046988"/>
          </a:xfrm>
          <a:prstGeom prst="rect">
            <a:avLst/>
          </a:prstGeom>
          <a:solidFill>
            <a:schemeClr val="bg1">
              <a:lumMod val="75000"/>
            </a:schemeClr>
          </a:solidFill>
        </p:spPr>
        <p:txBody>
          <a:bodyPr wrap="square" rtlCol="0">
            <a:spAutoFit/>
          </a:bodyPr>
          <a:lstStyle/>
          <a:p>
            <a:r>
              <a:rPr lang="en-US" sz="2400" dirty="0"/>
              <a:t>“Whatever has come to be has already been named (</a:t>
            </a:r>
            <a:r>
              <a:rPr lang="en-US" sz="2400" dirty="0">
                <a:solidFill>
                  <a:srgbClr val="C00000"/>
                </a:solidFill>
              </a:rPr>
              <a:t>by God</a:t>
            </a:r>
            <a:r>
              <a:rPr lang="en-US" sz="2400" dirty="0"/>
              <a:t>), and it is known (</a:t>
            </a:r>
            <a:r>
              <a:rPr lang="en-US" sz="2400" dirty="0">
                <a:solidFill>
                  <a:srgbClr val="C00000"/>
                </a:solidFill>
              </a:rPr>
              <a:t>to God</a:t>
            </a:r>
            <a:r>
              <a:rPr lang="en-US" sz="2400" dirty="0"/>
              <a:t>) what man is, and that he is not able to dispute with the one stronger than he (</a:t>
            </a:r>
            <a:r>
              <a:rPr lang="en-US" sz="2400" dirty="0">
                <a:solidFill>
                  <a:srgbClr val="C00000"/>
                </a:solidFill>
              </a:rPr>
              <a:t>God</a:t>
            </a:r>
            <a:r>
              <a:rPr lang="en-US" sz="2400" dirty="0"/>
              <a:t>). The more words, the more vanity, and what is the advantage to man? For who knows what is good for man while he lives the few days of his vain life, which he passes like a shadow? </a:t>
            </a:r>
            <a:r>
              <a:rPr lang="en-US" sz="2400" dirty="0">
                <a:solidFill>
                  <a:srgbClr val="C00000"/>
                </a:solidFill>
              </a:rPr>
              <a:t>(God does</a:t>
            </a:r>
            <a:r>
              <a:rPr lang="en-US" sz="2400" dirty="0"/>
              <a:t>) For who can tell man what will be after him under the sun (</a:t>
            </a:r>
            <a:r>
              <a:rPr lang="en-US" sz="2400" dirty="0">
                <a:solidFill>
                  <a:srgbClr val="C00000"/>
                </a:solidFill>
              </a:rPr>
              <a:t>only God could</a:t>
            </a:r>
            <a:r>
              <a:rPr lang="en-US" sz="2400" dirty="0" smtClean="0"/>
              <a:t>).”</a:t>
            </a:r>
            <a:endParaRPr lang="en-US" sz="2400" dirty="0"/>
          </a:p>
        </p:txBody>
      </p:sp>
      <p:sp>
        <p:nvSpPr>
          <p:cNvPr id="6" name="Title 1"/>
          <p:cNvSpPr txBox="1">
            <a:spLocks/>
          </p:cNvSpPr>
          <p:nvPr/>
        </p:nvSpPr>
        <p:spPr>
          <a:xfrm>
            <a:off x="887084" y="57150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smtClean="0">
                <a:solidFill>
                  <a:schemeClr val="bg1">
                    <a:lumMod val="95000"/>
                  </a:schemeClr>
                </a:solidFill>
              </a:rPr>
              <a:t>…But Has Not Revealed This to Man</a:t>
            </a:r>
            <a:endParaRPr lang="en-US" dirty="0">
              <a:solidFill>
                <a:schemeClr val="bg1">
                  <a:lumMod val="95000"/>
                </a:schemeClr>
              </a:solidFill>
            </a:endParaRPr>
          </a:p>
        </p:txBody>
      </p:sp>
    </p:spTree>
    <p:extLst>
      <p:ext uri="{BB962C8B-B14F-4D97-AF65-F5344CB8AC3E}">
        <p14:creationId xmlns:p14="http://schemas.microsoft.com/office/powerpoint/2010/main" val="5028102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0"/>
            <a:ext cx="8458200" cy="1274445"/>
          </a:xfrm>
        </p:spPr>
        <p:txBody>
          <a:bodyPr>
            <a:normAutofit/>
          </a:bodyPr>
          <a:lstStyle/>
          <a:p>
            <a:r>
              <a:rPr lang="en-US" sz="6600" dirty="0" smtClean="0">
                <a:solidFill>
                  <a:schemeClr val="bg1"/>
                </a:solidFill>
              </a:rPr>
              <a:t>Ecclesiastes</a:t>
            </a:r>
            <a:endParaRPr lang="en-US" sz="6600" dirty="0">
              <a:solidFill>
                <a:schemeClr val="bg1"/>
              </a:solidFill>
            </a:endParaRPr>
          </a:p>
        </p:txBody>
      </p:sp>
      <p:pic>
        <p:nvPicPr>
          <p:cNvPr id="4" name="Picture 3" descr="http://www.messenger-news.com/wp-content/uploads/2015/02/doomsdayclock.jpg"/>
          <p:cNvPicPr/>
          <p:nvPr/>
        </p:nvPicPr>
        <p:blipFill>
          <a:blip r:embed="rId2">
            <a:extLst>
              <a:ext uri="{28A0092B-C50C-407E-A947-70E740481C1C}">
                <a14:useLocalDpi xmlns:a14="http://schemas.microsoft.com/office/drawing/2010/main" val="0"/>
              </a:ext>
            </a:extLst>
          </a:blip>
          <a:srcRect/>
          <a:stretch>
            <a:fillRect/>
          </a:stretch>
        </p:blipFill>
        <p:spPr bwMode="auto">
          <a:xfrm>
            <a:off x="942181" y="1219200"/>
            <a:ext cx="7259637" cy="4259580"/>
          </a:xfrm>
          <a:prstGeom prst="rect">
            <a:avLst/>
          </a:prstGeom>
          <a:noFill/>
          <a:ln>
            <a:noFill/>
          </a:ln>
          <a:effectLst>
            <a:softEdge rad="317500"/>
          </a:effectLst>
        </p:spPr>
      </p:pic>
      <p:sp>
        <p:nvSpPr>
          <p:cNvPr id="2" name="TextBox 1"/>
          <p:cNvSpPr txBox="1"/>
          <p:nvPr/>
        </p:nvSpPr>
        <p:spPr>
          <a:xfrm>
            <a:off x="4776158" y="5791200"/>
            <a:ext cx="4343400" cy="1015663"/>
          </a:xfrm>
          <a:prstGeom prst="rect">
            <a:avLst/>
          </a:prstGeom>
          <a:noFill/>
        </p:spPr>
        <p:txBody>
          <a:bodyPr wrap="square" rtlCol="0">
            <a:spAutoFit/>
          </a:bodyPr>
          <a:lstStyle/>
          <a:p>
            <a:pPr algn="r"/>
            <a:r>
              <a:rPr lang="en-US" sz="2000" dirty="0" smtClean="0">
                <a:solidFill>
                  <a:schemeClr val="bg1">
                    <a:lumMod val="95000"/>
                  </a:schemeClr>
                </a:solidFill>
              </a:rPr>
              <a:t>College View Church of Christ VBS</a:t>
            </a:r>
          </a:p>
          <a:p>
            <a:pPr algn="r"/>
            <a:r>
              <a:rPr lang="en-US" sz="2000" dirty="0" smtClean="0">
                <a:solidFill>
                  <a:schemeClr val="bg1">
                    <a:lumMod val="95000"/>
                  </a:schemeClr>
                </a:solidFill>
              </a:rPr>
              <a:t>June, 2017</a:t>
            </a:r>
          </a:p>
          <a:p>
            <a:pPr algn="r"/>
            <a:r>
              <a:rPr lang="en-US" sz="2000" dirty="0" smtClean="0">
                <a:solidFill>
                  <a:schemeClr val="bg1">
                    <a:lumMod val="95000"/>
                  </a:schemeClr>
                </a:solidFill>
              </a:rPr>
              <a:t>Class Four</a:t>
            </a:r>
            <a:endParaRPr lang="en-US" sz="2000" dirty="0">
              <a:solidFill>
                <a:schemeClr val="bg1">
                  <a:lumMod val="95000"/>
                </a:schemeClr>
              </a:solidFill>
            </a:endParaRPr>
          </a:p>
        </p:txBody>
      </p:sp>
    </p:spTree>
    <p:extLst>
      <p:ext uri="{BB962C8B-B14F-4D97-AF65-F5344CB8AC3E}">
        <p14:creationId xmlns:p14="http://schemas.microsoft.com/office/powerpoint/2010/main" val="302101071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haunphilly.files.wordpress.com/2012/07/better-way.gif"/>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83" b="100000" l="9914" r="96767"/>
                    </a14:imgEffect>
                  </a14:imgLayer>
                </a14:imgProps>
              </a:ext>
              <a:ext uri="{28A0092B-C50C-407E-A947-70E740481C1C}">
                <a14:useLocalDpi xmlns:a14="http://schemas.microsoft.com/office/drawing/2010/main" val="0"/>
              </a:ext>
            </a:extLst>
          </a:blip>
          <a:srcRect/>
          <a:stretch>
            <a:fillRect/>
          </a:stretch>
        </p:blipFill>
        <p:spPr bwMode="auto">
          <a:xfrm>
            <a:off x="5478251" y="4114800"/>
            <a:ext cx="3894347" cy="29207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Some Things Better Than Others</a:t>
            </a:r>
            <a:endParaRPr lang="en-US" dirty="0"/>
          </a:p>
        </p:txBody>
      </p:sp>
      <p:sp>
        <p:nvSpPr>
          <p:cNvPr id="3" name="Content Placeholder 2"/>
          <p:cNvSpPr>
            <a:spLocks noGrp="1"/>
          </p:cNvSpPr>
          <p:nvPr>
            <p:ph idx="1"/>
          </p:nvPr>
        </p:nvSpPr>
        <p:spPr/>
        <p:txBody>
          <a:bodyPr/>
          <a:lstStyle/>
          <a:p>
            <a:r>
              <a:rPr lang="en-US" dirty="0" smtClean="0"/>
              <a:t>A Good Name (1a)</a:t>
            </a:r>
          </a:p>
          <a:p>
            <a:r>
              <a:rPr lang="en-US" dirty="0" smtClean="0"/>
              <a:t>Accepting Death (1b-4)</a:t>
            </a:r>
          </a:p>
          <a:p>
            <a:r>
              <a:rPr lang="en-US" dirty="0"/>
              <a:t>T</a:t>
            </a:r>
            <a:r>
              <a:rPr lang="en-US" dirty="0" smtClean="0"/>
              <a:t>hose who can truly help (5-6)</a:t>
            </a:r>
          </a:p>
          <a:p>
            <a:r>
              <a:rPr lang="en-US" dirty="0" smtClean="0"/>
              <a:t>Realistic view of wisdom (7)</a:t>
            </a:r>
          </a:p>
          <a:p>
            <a:r>
              <a:rPr lang="en-US" dirty="0" smtClean="0"/>
              <a:t>Patience rather than pride (8-10)</a:t>
            </a:r>
          </a:p>
          <a:p>
            <a:r>
              <a:rPr lang="en-US" dirty="0" smtClean="0"/>
              <a:t>Wisdom and wealth (11-12)</a:t>
            </a:r>
          </a:p>
          <a:p>
            <a:r>
              <a:rPr lang="en-US" dirty="0" smtClean="0"/>
              <a:t>Accepting God’s control(13-14)</a:t>
            </a:r>
            <a:endParaRPr lang="en-US" dirty="0"/>
          </a:p>
        </p:txBody>
      </p:sp>
    </p:spTree>
    <p:extLst>
      <p:ext uri="{BB962C8B-B14F-4D97-AF65-F5344CB8AC3E}">
        <p14:creationId xmlns:p14="http://schemas.microsoft.com/office/powerpoint/2010/main" val="3508968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7:15-18</a:t>
            </a:r>
            <a:endParaRPr lang="en-US" dirty="0"/>
          </a:p>
        </p:txBody>
      </p:sp>
      <p:sp>
        <p:nvSpPr>
          <p:cNvPr id="3" name="Content Placeholder 2"/>
          <p:cNvSpPr>
            <a:spLocks noGrp="1"/>
          </p:cNvSpPr>
          <p:nvPr>
            <p:ph idx="1"/>
          </p:nvPr>
        </p:nvSpPr>
        <p:spPr/>
        <p:txBody>
          <a:bodyPr/>
          <a:lstStyle/>
          <a:p>
            <a:r>
              <a:rPr lang="en-US" dirty="0" smtClean="0"/>
              <a:t>Strike against retribution theology</a:t>
            </a:r>
          </a:p>
          <a:p>
            <a:r>
              <a:rPr lang="en-US" dirty="0" smtClean="0"/>
              <a:t>Is this passage praising “moderation?”</a:t>
            </a:r>
          </a:p>
          <a:p>
            <a:pPr lvl="1"/>
            <a:r>
              <a:rPr lang="en-US" dirty="0" smtClean="0"/>
              <a:t>Self-righteousness is never successful</a:t>
            </a:r>
          </a:p>
          <a:p>
            <a:pPr lvl="1"/>
            <a:r>
              <a:rPr lang="en-US" dirty="0" smtClean="0"/>
              <a:t>Righteousness will not solve life’s problems</a:t>
            </a:r>
          </a:p>
          <a:p>
            <a:pPr lvl="1"/>
            <a:r>
              <a:rPr lang="en-US" dirty="0" smtClean="0"/>
              <a:t>Just as wrong to go in opposite direction</a:t>
            </a:r>
          </a:p>
        </p:txBody>
      </p:sp>
      <p:pic>
        <p:nvPicPr>
          <p:cNvPr id="1026" name="Picture 2" descr="https://svn.apache.org/repos/asf/incubator/ooo/symphony/trunk/main/extras/source/gallery/arrows/A56-TrendArrow-Blue-TwoDirec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95800"/>
            <a:ext cx="86868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5673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7:19-22</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Wisdom is good…</a:t>
            </a:r>
          </a:p>
          <a:p>
            <a:r>
              <a:rPr lang="en-US" dirty="0" smtClean="0">
                <a:solidFill>
                  <a:schemeClr val="bg1"/>
                </a:solidFill>
              </a:rPr>
              <a:t>Wisdom does not prevent unrighteousness</a:t>
            </a:r>
          </a:p>
          <a:p>
            <a:pPr lvl="1"/>
            <a:r>
              <a:rPr lang="en-US" dirty="0" smtClean="0">
                <a:solidFill>
                  <a:schemeClr val="bg1"/>
                </a:solidFill>
              </a:rPr>
              <a:t>Example in 21-22</a:t>
            </a:r>
            <a:endParaRPr lang="en-US" dirty="0">
              <a:solidFill>
                <a:schemeClr val="bg1"/>
              </a:solidFill>
            </a:endParaRPr>
          </a:p>
        </p:txBody>
      </p:sp>
      <p:pic>
        <p:nvPicPr>
          <p:cNvPr id="2050" name="Picture 2" descr="http://www.topspysecrets.com/images/eavesdropp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8559">
            <a:off x="5784883" y="3509962"/>
            <a:ext cx="2953030" cy="295303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310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bidinotto.com/wp-content/uploads/2013/10/stand-out-from-the-crow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solidFill>
          <a:effectLst>
            <a:softEdge rad="317500"/>
          </a:effectLst>
        </p:spPr>
        <p:txBody>
          <a:bodyPr/>
          <a:lstStyle/>
          <a:p>
            <a:r>
              <a:rPr lang="en-US" dirty="0" smtClean="0"/>
              <a:t>7:23-29</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960259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bidinotto.com/wp-content/uploads/2013/10/stand-out-from-the-crowd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7:23-29</a:t>
            </a:r>
            <a:endParaRPr lang="en-US" dirty="0"/>
          </a:p>
        </p:txBody>
      </p:sp>
      <p:sp>
        <p:nvSpPr>
          <p:cNvPr id="3" name="Content Placeholder 2"/>
          <p:cNvSpPr>
            <a:spLocks noGrp="1"/>
          </p:cNvSpPr>
          <p:nvPr>
            <p:ph idx="1"/>
          </p:nvPr>
        </p:nvSpPr>
        <p:spPr/>
        <p:txBody>
          <a:bodyPr/>
          <a:lstStyle/>
          <a:p>
            <a:r>
              <a:rPr lang="en-US" dirty="0" smtClean="0"/>
              <a:t>Search has been motivated by wisdom</a:t>
            </a:r>
          </a:p>
          <a:p>
            <a:pPr lvl="1"/>
            <a:r>
              <a:rPr lang="en-US" dirty="0" smtClean="0"/>
              <a:t>Preacher views himself as a failure</a:t>
            </a:r>
          </a:p>
          <a:p>
            <a:r>
              <a:rPr lang="en-US" dirty="0" smtClean="0"/>
              <a:t>Three discoveries:</a:t>
            </a:r>
          </a:p>
          <a:p>
            <a:pPr lvl="1"/>
            <a:r>
              <a:rPr lang="en-US" dirty="0" smtClean="0"/>
              <a:t>Woman whose heart is snare and fetters</a:t>
            </a:r>
          </a:p>
          <a:p>
            <a:pPr lvl="2"/>
            <a:r>
              <a:rPr lang="en-US" dirty="0" smtClean="0"/>
              <a:t>Proverbs 9:13-18</a:t>
            </a:r>
          </a:p>
          <a:p>
            <a:pPr lvl="1"/>
            <a:r>
              <a:rPr lang="en-US" dirty="0" smtClean="0"/>
              <a:t>Lack of wisdom in humankind</a:t>
            </a:r>
          </a:p>
          <a:p>
            <a:pPr lvl="2"/>
            <a:r>
              <a:rPr lang="en-US" dirty="0" smtClean="0"/>
              <a:t>How many are wise?</a:t>
            </a:r>
          </a:p>
          <a:p>
            <a:pPr lvl="1"/>
            <a:r>
              <a:rPr lang="en-US" dirty="0" smtClean="0"/>
              <a:t>Man created upright, but sought unrighteousness</a:t>
            </a:r>
            <a:endParaRPr lang="en-US" dirty="0"/>
          </a:p>
        </p:txBody>
      </p:sp>
    </p:spTree>
    <p:extLst>
      <p:ext uri="{BB962C8B-B14F-4D97-AF65-F5344CB8AC3E}">
        <p14:creationId xmlns:p14="http://schemas.microsoft.com/office/powerpoint/2010/main" val="2939439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xpresspawnit.com/Kings-Cr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9095">
            <a:off x="5056477" y="3777699"/>
            <a:ext cx="4038600" cy="2695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8:1-3</a:t>
            </a:r>
            <a:endParaRPr lang="en-US" dirty="0"/>
          </a:p>
        </p:txBody>
      </p:sp>
      <p:sp>
        <p:nvSpPr>
          <p:cNvPr id="3" name="Content Placeholder 2"/>
          <p:cNvSpPr>
            <a:spLocks noGrp="1"/>
          </p:cNvSpPr>
          <p:nvPr>
            <p:ph idx="1"/>
          </p:nvPr>
        </p:nvSpPr>
        <p:spPr/>
        <p:txBody>
          <a:bodyPr/>
          <a:lstStyle/>
          <a:p>
            <a:r>
              <a:rPr lang="en-US" dirty="0" smtClean="0"/>
              <a:t>The king is God’s official; he is put in charge</a:t>
            </a:r>
          </a:p>
          <a:p>
            <a:pPr lvl="1"/>
            <a:r>
              <a:rPr lang="en-US" dirty="0" smtClean="0"/>
              <a:t>Psalm 89:19-21</a:t>
            </a:r>
          </a:p>
          <a:p>
            <a:pPr lvl="1"/>
            <a:r>
              <a:rPr lang="en-US" dirty="0" smtClean="0"/>
              <a:t>Similar warning to Proverbs 24:21-22</a:t>
            </a:r>
          </a:p>
          <a:p>
            <a:r>
              <a:rPr lang="en-US" dirty="0" smtClean="0"/>
              <a:t>“Evil Cause”</a:t>
            </a:r>
          </a:p>
          <a:p>
            <a:pPr lvl="1"/>
            <a:r>
              <a:rPr lang="en-US" dirty="0" smtClean="0"/>
              <a:t>Plot against the king</a:t>
            </a:r>
          </a:p>
          <a:p>
            <a:pPr lvl="1"/>
            <a:r>
              <a:rPr lang="en-US" dirty="0" smtClean="0"/>
              <a:t>Foolishness in his presence</a:t>
            </a:r>
            <a:endParaRPr lang="en-US" dirty="0"/>
          </a:p>
        </p:txBody>
      </p:sp>
    </p:spTree>
    <p:extLst>
      <p:ext uri="{BB962C8B-B14F-4D97-AF65-F5344CB8AC3E}">
        <p14:creationId xmlns:p14="http://schemas.microsoft.com/office/powerpoint/2010/main" val="4219130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xpresspawnit.com/Kings-Cr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9095">
            <a:off x="5056477" y="3777699"/>
            <a:ext cx="4038600" cy="2695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8:4-9</a:t>
            </a:r>
            <a:endParaRPr lang="en-US" dirty="0"/>
          </a:p>
        </p:txBody>
      </p:sp>
      <p:sp>
        <p:nvSpPr>
          <p:cNvPr id="3" name="Content Placeholder 2"/>
          <p:cNvSpPr>
            <a:spLocks noGrp="1"/>
          </p:cNvSpPr>
          <p:nvPr>
            <p:ph idx="1"/>
          </p:nvPr>
        </p:nvSpPr>
        <p:spPr/>
        <p:txBody>
          <a:bodyPr/>
          <a:lstStyle/>
          <a:p>
            <a:r>
              <a:rPr lang="en-US" dirty="0" smtClean="0"/>
              <a:t>No one “outranks” the king</a:t>
            </a:r>
          </a:p>
          <a:p>
            <a:pPr lvl="1"/>
            <a:r>
              <a:rPr lang="en-US" dirty="0" smtClean="0"/>
              <a:t>What is the profit of avoiding plots/foolishness?</a:t>
            </a:r>
          </a:p>
          <a:p>
            <a:pPr lvl="1"/>
            <a:r>
              <a:rPr lang="en-US" dirty="0" smtClean="0"/>
              <a:t>Work within God’s system (vs. 6)</a:t>
            </a:r>
          </a:p>
          <a:p>
            <a:pPr lvl="2"/>
            <a:r>
              <a:rPr lang="en-US" dirty="0" smtClean="0"/>
              <a:t>A plan man cannot know (vs. 7)</a:t>
            </a:r>
          </a:p>
          <a:p>
            <a:pPr lvl="3"/>
            <a:r>
              <a:rPr lang="en-US" dirty="0" smtClean="0"/>
              <a:t>Four examples</a:t>
            </a:r>
          </a:p>
          <a:p>
            <a:r>
              <a:rPr lang="en-US" dirty="0" smtClean="0"/>
              <a:t>Hurt will still come</a:t>
            </a:r>
            <a:endParaRPr lang="en-US" dirty="0"/>
          </a:p>
        </p:txBody>
      </p:sp>
    </p:spTree>
    <p:extLst>
      <p:ext uri="{BB962C8B-B14F-4D97-AF65-F5344CB8AC3E}">
        <p14:creationId xmlns:p14="http://schemas.microsoft.com/office/powerpoint/2010/main" val="1831415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cedar-rapids.org/government/departments/police/PublishingImages/Question-Mark.jpg?Mobile=1&amp;Source=%2Fgovernment%2Fdepartments%2Fpolice%2F_layouts%2Fmobile%2Fdispform.aspx%3FList%3D62cf74f9-3aad-4eea-b56b-1b8ccdde0ec3%26View%3D5fdcbbc0-9bbd-44a5-a406-2d8fb76c0e31%26ID%3D27%26CurrentPage%3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3035" y="2819400"/>
            <a:ext cx="3240965"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10-14: Inequities</a:t>
            </a:r>
            <a:endParaRPr lang="en-US" dirty="0"/>
          </a:p>
        </p:txBody>
      </p:sp>
      <p:sp>
        <p:nvSpPr>
          <p:cNvPr id="3" name="Content Placeholder 2"/>
          <p:cNvSpPr>
            <a:spLocks noGrp="1"/>
          </p:cNvSpPr>
          <p:nvPr>
            <p:ph idx="1"/>
          </p:nvPr>
        </p:nvSpPr>
        <p:spPr/>
        <p:txBody>
          <a:bodyPr>
            <a:normAutofit lnSpcReduction="10000"/>
          </a:bodyPr>
          <a:lstStyle/>
          <a:p>
            <a:r>
              <a:rPr lang="en-US" dirty="0" smtClean="0"/>
              <a:t>The wicked</a:t>
            </a:r>
          </a:p>
          <a:p>
            <a:pPr lvl="1"/>
            <a:r>
              <a:rPr lang="en-US" dirty="0" smtClean="0"/>
              <a:t>In the holy places while living</a:t>
            </a:r>
          </a:p>
          <a:p>
            <a:pPr lvl="1"/>
            <a:r>
              <a:rPr lang="en-US" dirty="0" smtClean="0"/>
              <a:t>Praised after death</a:t>
            </a:r>
          </a:p>
          <a:p>
            <a:r>
              <a:rPr lang="en-US" dirty="0" smtClean="0"/>
              <a:t>Vv. 12-13 seem to contradict                              previous point</a:t>
            </a:r>
          </a:p>
          <a:p>
            <a:pPr lvl="1"/>
            <a:r>
              <a:rPr lang="en-US" dirty="0" smtClean="0"/>
              <a:t>Sampling of “wisdom teaching”</a:t>
            </a:r>
          </a:p>
          <a:p>
            <a:pPr lvl="1"/>
            <a:r>
              <a:rPr lang="en-US" dirty="0" smtClean="0"/>
              <a:t>Writer’s own confusion</a:t>
            </a:r>
          </a:p>
          <a:p>
            <a:r>
              <a:rPr lang="en-US" dirty="0" smtClean="0"/>
              <a:t>Vs. 14 returns to original theme</a:t>
            </a:r>
          </a:p>
          <a:p>
            <a:pPr lvl="1"/>
            <a:r>
              <a:rPr lang="en-US" dirty="0" smtClean="0"/>
              <a:t>No justice under the sun</a:t>
            </a:r>
            <a:endParaRPr lang="en-US" dirty="0"/>
          </a:p>
        </p:txBody>
      </p:sp>
    </p:spTree>
    <p:extLst>
      <p:ext uri="{BB962C8B-B14F-4D97-AF65-F5344CB8AC3E}">
        <p14:creationId xmlns:p14="http://schemas.microsoft.com/office/powerpoint/2010/main" val="544924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0"/>
            <a:ext cx="8458200" cy="1274445"/>
          </a:xfrm>
        </p:spPr>
        <p:txBody>
          <a:bodyPr>
            <a:normAutofit/>
          </a:bodyPr>
          <a:lstStyle/>
          <a:p>
            <a:r>
              <a:rPr lang="en-US" sz="6600" dirty="0" smtClean="0">
                <a:solidFill>
                  <a:schemeClr val="bg1"/>
                </a:solidFill>
              </a:rPr>
              <a:t>Ecclesiastes</a:t>
            </a:r>
            <a:endParaRPr lang="en-US" sz="6600" dirty="0">
              <a:solidFill>
                <a:schemeClr val="bg1"/>
              </a:solidFill>
            </a:endParaRPr>
          </a:p>
        </p:txBody>
      </p:sp>
      <p:pic>
        <p:nvPicPr>
          <p:cNvPr id="4" name="Picture 3" descr="http://www.messenger-news.com/wp-content/uploads/2015/02/doomsdayclock.jpg"/>
          <p:cNvPicPr/>
          <p:nvPr/>
        </p:nvPicPr>
        <p:blipFill>
          <a:blip r:embed="rId2">
            <a:extLst>
              <a:ext uri="{28A0092B-C50C-407E-A947-70E740481C1C}">
                <a14:useLocalDpi xmlns:a14="http://schemas.microsoft.com/office/drawing/2010/main" val="0"/>
              </a:ext>
            </a:extLst>
          </a:blip>
          <a:srcRect/>
          <a:stretch>
            <a:fillRect/>
          </a:stretch>
        </p:blipFill>
        <p:spPr bwMode="auto">
          <a:xfrm>
            <a:off x="942181" y="1219200"/>
            <a:ext cx="7259637" cy="4259580"/>
          </a:xfrm>
          <a:prstGeom prst="rect">
            <a:avLst/>
          </a:prstGeom>
          <a:noFill/>
          <a:ln>
            <a:noFill/>
          </a:ln>
          <a:effectLst>
            <a:softEdge rad="317500"/>
          </a:effectLst>
        </p:spPr>
      </p:pic>
      <p:sp>
        <p:nvSpPr>
          <p:cNvPr id="2" name="TextBox 1"/>
          <p:cNvSpPr txBox="1"/>
          <p:nvPr/>
        </p:nvSpPr>
        <p:spPr>
          <a:xfrm>
            <a:off x="4776158" y="5791200"/>
            <a:ext cx="4343400" cy="1015663"/>
          </a:xfrm>
          <a:prstGeom prst="rect">
            <a:avLst/>
          </a:prstGeom>
          <a:noFill/>
        </p:spPr>
        <p:txBody>
          <a:bodyPr wrap="square" rtlCol="0">
            <a:spAutoFit/>
          </a:bodyPr>
          <a:lstStyle/>
          <a:p>
            <a:pPr algn="r"/>
            <a:r>
              <a:rPr lang="en-US" sz="2000" dirty="0" smtClean="0">
                <a:solidFill>
                  <a:schemeClr val="bg1">
                    <a:lumMod val="95000"/>
                  </a:schemeClr>
                </a:solidFill>
              </a:rPr>
              <a:t>College View Church of Christ VBS</a:t>
            </a:r>
          </a:p>
          <a:p>
            <a:pPr algn="r"/>
            <a:r>
              <a:rPr lang="en-US" sz="2000" dirty="0" smtClean="0">
                <a:solidFill>
                  <a:schemeClr val="bg1">
                    <a:lumMod val="95000"/>
                  </a:schemeClr>
                </a:solidFill>
              </a:rPr>
              <a:t>June, 2017</a:t>
            </a:r>
          </a:p>
          <a:p>
            <a:pPr algn="r"/>
            <a:r>
              <a:rPr lang="en-US" sz="2000" dirty="0" smtClean="0">
                <a:solidFill>
                  <a:schemeClr val="bg1">
                    <a:lumMod val="95000"/>
                  </a:schemeClr>
                </a:solidFill>
              </a:rPr>
              <a:t>Class Three</a:t>
            </a:r>
            <a:endParaRPr lang="en-US" sz="2000" dirty="0">
              <a:solidFill>
                <a:schemeClr val="bg1">
                  <a:lumMod val="95000"/>
                </a:schemeClr>
              </a:solidFill>
            </a:endParaRPr>
          </a:p>
        </p:txBody>
      </p:sp>
    </p:spTree>
    <p:extLst>
      <p:ext uri="{BB962C8B-B14F-4D97-AF65-F5344CB8AC3E}">
        <p14:creationId xmlns:p14="http://schemas.microsoft.com/office/powerpoint/2010/main" val="41302078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8:15</a:t>
            </a:r>
            <a:endParaRPr lang="en-US" dirty="0"/>
          </a:p>
        </p:txBody>
      </p:sp>
      <p:sp>
        <p:nvSpPr>
          <p:cNvPr id="3" name="Content Placeholder 2"/>
          <p:cNvSpPr>
            <a:spLocks noGrp="1"/>
          </p:cNvSpPr>
          <p:nvPr>
            <p:ph idx="1"/>
          </p:nvPr>
        </p:nvSpPr>
        <p:spPr/>
        <p:txBody>
          <a:bodyPr/>
          <a:lstStyle/>
          <a:p>
            <a:r>
              <a:rPr lang="en-US" dirty="0" smtClean="0"/>
              <a:t>Enjoy God’s blessings</a:t>
            </a:r>
          </a:p>
          <a:p>
            <a:pPr lvl="1"/>
            <a:r>
              <a:rPr lang="en-US" dirty="0" smtClean="0"/>
              <a:t>Remember He controls them</a:t>
            </a:r>
            <a:endParaRPr lang="en-US" dirty="0"/>
          </a:p>
        </p:txBody>
      </p:sp>
      <p:pic>
        <p:nvPicPr>
          <p:cNvPr id="4098" name="Picture 2" descr="http://www.stickers-center.com/275-thickbox/sticker-carpe-di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28800"/>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664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elegacybuilder.files.wordpress.com/2010/03/w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20040"/>
            <a:ext cx="8229600" cy="1097598"/>
          </a:xfrm>
        </p:spPr>
        <p:txBody>
          <a:bodyPr/>
          <a:lstStyle/>
          <a:p>
            <a:r>
              <a:rPr lang="en-US" dirty="0" smtClean="0"/>
              <a:t>8:16-17</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22662965"/>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helegacybuilder.files.wordpress.com/2010/03/why.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20040"/>
            <a:ext cx="8229600" cy="1097598"/>
          </a:xfrm>
        </p:spPr>
        <p:txBody>
          <a:bodyPr/>
          <a:lstStyle/>
          <a:p>
            <a:r>
              <a:rPr lang="en-US" dirty="0" smtClean="0"/>
              <a:t>8:16-17</a:t>
            </a:r>
            <a:endParaRPr lang="en-US" dirty="0"/>
          </a:p>
        </p:txBody>
      </p:sp>
      <p:sp>
        <p:nvSpPr>
          <p:cNvPr id="3" name="Content Placeholder 2"/>
          <p:cNvSpPr>
            <a:spLocks noGrp="1"/>
          </p:cNvSpPr>
          <p:nvPr>
            <p:ph idx="1"/>
          </p:nvPr>
        </p:nvSpPr>
        <p:spPr/>
        <p:txBody>
          <a:bodyPr/>
          <a:lstStyle/>
          <a:p>
            <a:r>
              <a:rPr lang="en-US" dirty="0" smtClean="0"/>
              <a:t>God’s ways are beyond finding out</a:t>
            </a:r>
          </a:p>
          <a:p>
            <a:pPr lvl="1"/>
            <a:r>
              <a:rPr lang="en-US" dirty="0" smtClean="0"/>
              <a:t>No one, not even the wise, can discover</a:t>
            </a:r>
            <a:endParaRPr lang="en-US" dirty="0"/>
          </a:p>
        </p:txBody>
      </p:sp>
    </p:spTree>
    <p:extLst>
      <p:ext uri="{BB962C8B-B14F-4D97-AF65-F5344CB8AC3E}">
        <p14:creationId xmlns:p14="http://schemas.microsoft.com/office/powerpoint/2010/main" val="1612733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Dangers of Foolish Religion (5:1-7)</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http://www.tedmoreno.com/wp-content/uploads/2012/03/megaph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4724400" cy="4724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64405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www.tedmoreno.com/wp-content/uploads/2012/03/megaphone.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905000" y="1447800"/>
            <a:ext cx="4724400" cy="4724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Dangers of Foolish Religion (5:1-7)</a:t>
            </a:r>
            <a:endParaRPr lang="en-US" dirty="0"/>
          </a:p>
        </p:txBody>
      </p:sp>
      <p:sp>
        <p:nvSpPr>
          <p:cNvPr id="3" name="Content Placeholder 2"/>
          <p:cNvSpPr>
            <a:spLocks noGrp="1"/>
          </p:cNvSpPr>
          <p:nvPr>
            <p:ph idx="1"/>
          </p:nvPr>
        </p:nvSpPr>
        <p:spPr/>
        <p:txBody>
          <a:bodyPr/>
          <a:lstStyle/>
          <a:p>
            <a:r>
              <a:rPr lang="en-US" dirty="0" smtClean="0"/>
              <a:t>Tread carefully in the presence of God</a:t>
            </a:r>
          </a:p>
          <a:p>
            <a:pPr lvl="1"/>
            <a:r>
              <a:rPr lang="en-US" dirty="0" smtClean="0"/>
              <a:t>Sacrifice of fools may represent heartless religion</a:t>
            </a:r>
          </a:p>
          <a:p>
            <a:r>
              <a:rPr lang="en-US" dirty="0" smtClean="0"/>
              <a:t>Do not bother God with vain talk</a:t>
            </a:r>
          </a:p>
          <a:p>
            <a:pPr lvl="1"/>
            <a:r>
              <a:rPr lang="en-US" dirty="0" smtClean="0"/>
              <a:t>Respect who He is in relationship to you</a:t>
            </a:r>
          </a:p>
          <a:p>
            <a:pPr lvl="1"/>
            <a:r>
              <a:rPr lang="en-US" dirty="0" smtClean="0"/>
              <a:t>A multitude of words does not impress Him</a:t>
            </a:r>
          </a:p>
          <a:p>
            <a:r>
              <a:rPr lang="en-US" dirty="0" smtClean="0"/>
              <a:t>Make vows only with serious intent</a:t>
            </a:r>
          </a:p>
          <a:p>
            <a:pPr lvl="1"/>
            <a:r>
              <a:rPr lang="en-US" dirty="0" smtClean="0"/>
              <a:t>Foolish vows become apparent</a:t>
            </a:r>
            <a:endParaRPr lang="en-US" dirty="0"/>
          </a:p>
        </p:txBody>
      </p:sp>
    </p:spTree>
    <p:extLst>
      <p:ext uri="{BB962C8B-B14F-4D97-AF65-F5344CB8AC3E}">
        <p14:creationId xmlns:p14="http://schemas.microsoft.com/office/powerpoint/2010/main" val="1744359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lumMod val="95000"/>
                  </a:schemeClr>
                </a:solidFill>
              </a:rPr>
              <a:t>More on Oppression… (5:8-9)</a:t>
            </a:r>
            <a:endParaRPr lang="en-US" dirty="0">
              <a:solidFill>
                <a:schemeClr val="bg1">
                  <a:lumMod val="95000"/>
                </a:schemeClr>
              </a:solidFill>
            </a:endParaRPr>
          </a:p>
        </p:txBody>
      </p:sp>
      <p:sp>
        <p:nvSpPr>
          <p:cNvPr id="3" name="Content Placeholder 2"/>
          <p:cNvSpPr>
            <a:spLocks noGrp="1"/>
          </p:cNvSpPr>
          <p:nvPr>
            <p:ph idx="1"/>
          </p:nvPr>
        </p:nvSpPr>
        <p:spPr/>
        <p:txBody>
          <a:bodyPr/>
          <a:lstStyle/>
          <a:p>
            <a:endParaRPr lang="en-US"/>
          </a:p>
        </p:txBody>
      </p:sp>
      <p:pic>
        <p:nvPicPr>
          <p:cNvPr id="9218" name="Picture 2" descr="https://buzznigeria.com/wp-content/uploads/2017/05/corruption-corrupt-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2706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s://buzznigeria.com/wp-content/uploads/2017/05/corruption-corrupt-system.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57200" y="1600200"/>
            <a:ext cx="8229600"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lumMod val="95000"/>
                  </a:schemeClr>
                </a:solidFill>
              </a:rPr>
              <a:t>More on Oppression… (5:8-9)</a:t>
            </a:r>
            <a:endParaRPr lang="en-US" dirty="0">
              <a:solidFill>
                <a:schemeClr val="bg1">
                  <a:lumMod val="95000"/>
                </a:schemeClr>
              </a:solidFill>
            </a:endParaRPr>
          </a:p>
        </p:txBody>
      </p:sp>
      <p:sp>
        <p:nvSpPr>
          <p:cNvPr id="3" name="Content Placeholder 2"/>
          <p:cNvSpPr>
            <a:spLocks noGrp="1"/>
          </p:cNvSpPr>
          <p:nvPr>
            <p:ph idx="1"/>
          </p:nvPr>
        </p:nvSpPr>
        <p:spPr>
          <a:xfrm>
            <a:off x="457200" y="1600200"/>
            <a:ext cx="8382000" cy="4525963"/>
          </a:xfrm>
        </p:spPr>
        <p:txBody>
          <a:bodyPr/>
          <a:lstStyle/>
          <a:p>
            <a:r>
              <a:rPr lang="en-US" dirty="0" smtClean="0"/>
              <a:t>Leader hierarchy interested in self-preservation</a:t>
            </a:r>
          </a:p>
          <a:p>
            <a:pPr lvl="1"/>
            <a:r>
              <a:rPr lang="en-US" dirty="0" smtClean="0"/>
              <a:t>Preoccupied with this</a:t>
            </a:r>
          </a:p>
          <a:p>
            <a:pPr lvl="2"/>
            <a:r>
              <a:rPr lang="en-US" dirty="0" smtClean="0"/>
              <a:t>Justice and righteousness are lost</a:t>
            </a:r>
          </a:p>
          <a:p>
            <a:r>
              <a:rPr lang="en-US" dirty="0" smtClean="0"/>
              <a:t>King, on top, lives off the land</a:t>
            </a:r>
          </a:p>
          <a:p>
            <a:pPr lvl="1"/>
            <a:r>
              <a:rPr lang="en-US" dirty="0" smtClean="0"/>
              <a:t>And speaking of wealth…</a:t>
            </a:r>
            <a:endParaRPr lang="en-US" dirty="0"/>
          </a:p>
        </p:txBody>
      </p:sp>
    </p:spTree>
    <p:extLst>
      <p:ext uri="{BB962C8B-B14F-4D97-AF65-F5344CB8AC3E}">
        <p14:creationId xmlns:p14="http://schemas.microsoft.com/office/powerpoint/2010/main" val="2079156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Meaninglessness of Wealth (5:10-6:2)</a:t>
            </a:r>
            <a:endParaRPr lang="en-US" dirty="0">
              <a:solidFill>
                <a:schemeClr val="bg1">
                  <a:lumMod val="95000"/>
                </a:schemeClr>
              </a:solidFill>
            </a:endParaRPr>
          </a:p>
        </p:txBody>
      </p:sp>
      <p:sp>
        <p:nvSpPr>
          <p:cNvPr id="3" name="Content Placeholder 2"/>
          <p:cNvSpPr>
            <a:spLocks noGrp="1"/>
          </p:cNvSpPr>
          <p:nvPr>
            <p:ph idx="1"/>
          </p:nvPr>
        </p:nvSpPr>
        <p:spPr/>
        <p:txBody>
          <a:bodyPr/>
          <a:lstStyle/>
          <a:p>
            <a:endParaRPr lang="en-US"/>
          </a:p>
        </p:txBody>
      </p:sp>
      <p:pic>
        <p:nvPicPr>
          <p:cNvPr id="11266" name="Picture 2" descr="http://www.seoblog.com/wp-content/uploads/2015/02/Money-Flying-Away.jpg"/>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57200" y="1600200"/>
            <a:ext cx="8221868"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30989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www.seoblog.com/wp-content/uploads/2015/02/Money-Flying-Away.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457200" y="1600200"/>
            <a:ext cx="8221868" cy="4533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solidFill>
                  <a:schemeClr val="bg1">
                    <a:lumMod val="95000"/>
                  </a:schemeClr>
                </a:solidFill>
              </a:rPr>
              <a:t>Meaninglessness of Wealth (5:10-6:2)</a:t>
            </a:r>
            <a:endParaRPr lang="en-US" dirty="0">
              <a:solidFill>
                <a:schemeClr val="bg1">
                  <a:lumMod val="95000"/>
                </a:schemeClr>
              </a:solidFill>
            </a:endParaRPr>
          </a:p>
        </p:txBody>
      </p:sp>
      <p:sp>
        <p:nvSpPr>
          <p:cNvPr id="3" name="Content Placeholder 2"/>
          <p:cNvSpPr>
            <a:spLocks noGrp="1"/>
          </p:cNvSpPr>
          <p:nvPr>
            <p:ph idx="1"/>
          </p:nvPr>
        </p:nvSpPr>
        <p:spPr/>
        <p:txBody>
          <a:bodyPr/>
          <a:lstStyle/>
          <a:p>
            <a:r>
              <a:rPr lang="en-US" dirty="0" smtClean="0"/>
              <a:t>Life lived for wealth is meaningless</a:t>
            </a:r>
          </a:p>
          <a:p>
            <a:pPr lvl="1"/>
            <a:r>
              <a:rPr lang="en-US" dirty="0" smtClean="0"/>
              <a:t>Others will gladly take it </a:t>
            </a:r>
          </a:p>
          <a:p>
            <a:pPr lvl="1"/>
            <a:r>
              <a:rPr lang="en-US" dirty="0" smtClean="0"/>
              <a:t>Creates sleepless nights</a:t>
            </a:r>
          </a:p>
          <a:p>
            <a:pPr lvl="1"/>
            <a:r>
              <a:rPr lang="en-US" dirty="0" smtClean="0"/>
              <a:t>Subject to devastating loss</a:t>
            </a:r>
          </a:p>
          <a:p>
            <a:pPr lvl="1"/>
            <a:r>
              <a:rPr lang="en-US" dirty="0" smtClean="0"/>
              <a:t>Days are spent in darkness</a:t>
            </a:r>
          </a:p>
          <a:p>
            <a:r>
              <a:rPr lang="en-US" dirty="0" smtClean="0"/>
              <a:t>Enjoy what the day provides</a:t>
            </a:r>
          </a:p>
        </p:txBody>
      </p:sp>
    </p:spTree>
    <p:extLst>
      <p:ext uri="{BB962C8B-B14F-4D97-AF65-F5344CB8AC3E}">
        <p14:creationId xmlns:p14="http://schemas.microsoft.com/office/powerpoint/2010/main" val="3696067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lumMod val="95000"/>
                  </a:schemeClr>
                </a:solidFill>
              </a:rPr>
              <a:t>Also Meaningless…(6:3-9)</a:t>
            </a:r>
            <a:endParaRPr lang="en-US" dirty="0">
              <a:solidFill>
                <a:schemeClr val="bg1">
                  <a:lumMod val="95000"/>
                </a:schemeClr>
              </a:solidFill>
            </a:endParaRPr>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solidFill>
                  <a:schemeClr val="bg1">
                    <a:lumMod val="95000"/>
                  </a:schemeClr>
                </a:solidFill>
              </a:rPr>
              <a:t>Big Family </a:t>
            </a:r>
          </a:p>
          <a:p>
            <a:pPr lvl="1"/>
            <a:r>
              <a:rPr lang="en-US" dirty="0" smtClean="0">
                <a:solidFill>
                  <a:schemeClr val="bg1">
                    <a:lumMod val="95000"/>
                  </a:schemeClr>
                </a:solidFill>
              </a:rPr>
              <a:t>Under the sun, this guarantees nothing</a:t>
            </a:r>
          </a:p>
          <a:p>
            <a:r>
              <a:rPr lang="en-US" dirty="0" smtClean="0">
                <a:solidFill>
                  <a:schemeClr val="bg1">
                    <a:lumMod val="95000"/>
                  </a:schemeClr>
                </a:solidFill>
              </a:rPr>
              <a:t>Long Life</a:t>
            </a:r>
          </a:p>
          <a:p>
            <a:pPr lvl="1"/>
            <a:r>
              <a:rPr lang="en-US" dirty="0" smtClean="0">
                <a:solidFill>
                  <a:schemeClr val="bg1">
                    <a:lumMod val="95000"/>
                  </a:schemeClr>
                </a:solidFill>
              </a:rPr>
              <a:t>Under the sun, blessings will not be enjoyed</a:t>
            </a:r>
          </a:p>
          <a:p>
            <a:r>
              <a:rPr lang="en-US" dirty="0" smtClean="0">
                <a:solidFill>
                  <a:schemeClr val="bg1">
                    <a:lumMod val="95000"/>
                  </a:schemeClr>
                </a:solidFill>
              </a:rPr>
              <a:t>Human Labor</a:t>
            </a:r>
          </a:p>
          <a:p>
            <a:pPr lvl="1"/>
            <a:r>
              <a:rPr lang="en-US" dirty="0" smtClean="0">
                <a:solidFill>
                  <a:schemeClr val="bg1">
                    <a:lumMod val="95000"/>
                  </a:schemeClr>
                </a:solidFill>
              </a:rPr>
              <a:t>Under the sun, man works, but never arrives</a:t>
            </a:r>
          </a:p>
          <a:p>
            <a:pPr lvl="1"/>
            <a:r>
              <a:rPr lang="en-US" dirty="0" smtClean="0">
                <a:solidFill>
                  <a:schemeClr val="bg1">
                    <a:lumMod val="95000"/>
                  </a:schemeClr>
                </a:solidFill>
              </a:rPr>
              <a:t>Wise doesn’t understand; fool definitely doesn’t</a:t>
            </a:r>
          </a:p>
          <a:p>
            <a:pPr lvl="1"/>
            <a:r>
              <a:rPr lang="en-US" dirty="0" smtClean="0">
                <a:solidFill>
                  <a:schemeClr val="bg1">
                    <a:lumMod val="95000"/>
                  </a:schemeClr>
                </a:solidFill>
              </a:rPr>
              <a:t>Poor are deceived thinking wealth brings happiness</a:t>
            </a:r>
            <a:endParaRPr lang="en-US" dirty="0">
              <a:solidFill>
                <a:schemeClr val="bg1">
                  <a:lumMod val="95000"/>
                </a:schemeClr>
              </a:solidFill>
            </a:endParaRPr>
          </a:p>
        </p:txBody>
      </p:sp>
    </p:spTree>
    <p:extLst>
      <p:ext uri="{BB962C8B-B14F-4D97-AF65-F5344CB8AC3E}">
        <p14:creationId xmlns:p14="http://schemas.microsoft.com/office/powerpoint/2010/main" val="24133287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TotalTime>
  <Words>620</Words>
  <Application>Microsoft Macintosh PowerPoint</Application>
  <PresentationFormat>On-screen Show (4:3)</PresentationFormat>
  <Paragraphs>104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Dangers of Foolish Religion (5:1-7)</vt:lpstr>
      <vt:lpstr>Dangers of Foolish Religion (5:1-7)</vt:lpstr>
      <vt:lpstr>More on Oppression… (5:8-9)</vt:lpstr>
      <vt:lpstr>More on Oppression… (5:8-9)</vt:lpstr>
      <vt:lpstr>Meaninglessness of Wealth (5:10-6:2)</vt:lpstr>
      <vt:lpstr>Meaninglessness of Wealth (5:10-6:2)</vt:lpstr>
      <vt:lpstr>Also Meaningless…(6:3-9)</vt:lpstr>
      <vt:lpstr>God Has the Answers…(6:10-12)</vt:lpstr>
      <vt:lpstr>PowerPoint Presentation</vt:lpstr>
      <vt:lpstr>Some Things Better Than Others</vt:lpstr>
      <vt:lpstr>7:15-18</vt:lpstr>
      <vt:lpstr>7:19-22</vt:lpstr>
      <vt:lpstr>7:23-29</vt:lpstr>
      <vt:lpstr>7:23-29</vt:lpstr>
      <vt:lpstr>8:1-3</vt:lpstr>
      <vt:lpstr>8:4-9</vt:lpstr>
      <vt:lpstr>10-14: Inequities</vt:lpstr>
      <vt:lpstr>8:15</vt:lpstr>
      <vt:lpstr>8:16-17</vt:lpstr>
      <vt:lpstr>8:16-17</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dc:creator>
  <cp:lastModifiedBy>Shane Banks</cp:lastModifiedBy>
  <cp:revision>25</cp:revision>
  <cp:lastPrinted>2017-06-01T14:44:11Z</cp:lastPrinted>
  <dcterms:created xsi:type="dcterms:W3CDTF">2015-03-20T16:31:17Z</dcterms:created>
  <dcterms:modified xsi:type="dcterms:W3CDTF">2017-06-06T14:22:45Z</dcterms:modified>
</cp:coreProperties>
</file>